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8"/>
  </p:notesMasterIdLst>
  <p:handoutMasterIdLst>
    <p:handoutMasterId r:id="rId19"/>
  </p:handoutMasterIdLst>
  <p:sldIdLst>
    <p:sldId id="461" r:id="rId2"/>
    <p:sldId id="459" r:id="rId3"/>
    <p:sldId id="460" r:id="rId4"/>
    <p:sldId id="462" r:id="rId5"/>
    <p:sldId id="465" r:id="rId6"/>
    <p:sldId id="466" r:id="rId7"/>
    <p:sldId id="467" r:id="rId8"/>
    <p:sldId id="464" r:id="rId9"/>
    <p:sldId id="468" r:id="rId10"/>
    <p:sldId id="469" r:id="rId11"/>
    <p:sldId id="470" r:id="rId12"/>
    <p:sldId id="471" r:id="rId13"/>
    <p:sldId id="463" r:id="rId14"/>
    <p:sldId id="472" r:id="rId15"/>
    <p:sldId id="473" r:id="rId16"/>
    <p:sldId id="475" r:id="rId17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77777"/>
    <a:srgbClr val="66CCFF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15" autoAdjust="0"/>
    <p:restoredTop sz="92842" autoAdjust="0"/>
  </p:normalViewPr>
  <p:slideViewPr>
    <p:cSldViewPr>
      <p:cViewPr varScale="1">
        <p:scale>
          <a:sx n="110" d="100"/>
          <a:sy n="110" d="100"/>
        </p:scale>
        <p:origin x="2040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67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buFontTx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buFontTx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buFontTx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buFontTx/>
              <a:buNone/>
              <a:defRPr sz="1300"/>
            </a:lvl1pPr>
          </a:lstStyle>
          <a:p>
            <a:pPr>
              <a:defRPr/>
            </a:pPr>
            <a:fld id="{EC28C68B-E62A-4C2D-831A-304DDA1F42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8" tIns="49520" rIns="99038" bIns="49520" numCol="1" anchor="t" anchorCtr="0" compatLnSpc="1"/>
          <a:lstStyle>
            <a:lvl1pPr defTabSz="990600" eaLnBrk="1" hangingPunct="1">
              <a:buFontTx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8" tIns="49520" rIns="99038" bIns="49520" numCol="1" anchor="t" anchorCtr="0" compatLnSpc="1"/>
          <a:lstStyle>
            <a:lvl1pPr algn="r" defTabSz="990600" eaLnBrk="1" hangingPunct="1">
              <a:buFontTx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8" tIns="49520" rIns="99038" bIns="495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8" tIns="49520" rIns="99038" bIns="49520" numCol="1" anchor="b" anchorCtr="0" compatLnSpc="1"/>
          <a:lstStyle>
            <a:lvl1pPr defTabSz="990600" eaLnBrk="1" hangingPunct="1">
              <a:buFontTx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8" tIns="49520" rIns="99038" bIns="49520" numCol="1" anchor="b" anchorCtr="0" compatLnSpc="1"/>
          <a:lstStyle>
            <a:lvl1pPr algn="r" defTabSz="990600" eaLnBrk="1" hangingPunct="1">
              <a:buFontTx/>
              <a:buNone/>
              <a:defRPr sz="1300"/>
            </a:lvl1pPr>
          </a:lstStyle>
          <a:p>
            <a:pPr>
              <a:defRPr/>
            </a:pPr>
            <a:fld id="{4E8A6FDD-0BB8-4544-94BC-4119D65B2D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03D215-33D3-4C08-9359-3B318A0CE50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2019/4/19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8B945D-DDB5-4F4A-9A3C-672CABB08943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74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03D215-33D3-4C08-9359-3B318A0CE50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2019/4/19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8B945D-DDB5-4F4A-9A3C-672CABB08943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43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 txBox="1">
            <a:spLocks/>
          </p:cNvSpPr>
          <p:nvPr userDrawn="1"/>
        </p:nvSpPr>
        <p:spPr bwMode="auto">
          <a:xfrm>
            <a:off x="767360" y="6580584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48E10B9D-D565-4C11-BA88-10AAF73A34CD}" type="datetime5">
              <a:rPr lang="zh-CN" altLang="en-US" sz="1400" smtClean="0">
                <a:solidFill>
                  <a:srgbClr val="CC0000"/>
                </a:solidFill>
                <a:ea typeface="楷体_GB2312" pitchFamily="49" charset="-122"/>
              </a:rPr>
              <a:pPr/>
              <a:t>2019/4/19</a:t>
            </a:fld>
            <a:endParaRPr lang="en-US" altLang="zh-CN" sz="1400" dirty="0" smtClean="0">
              <a:solidFill>
                <a:srgbClr val="CC0000"/>
              </a:solidFill>
              <a:ea typeface="楷体_GB2312" pitchFamily="49" charset="-122"/>
            </a:endParaRPr>
          </a:p>
        </p:txBody>
      </p:sp>
      <p:sp>
        <p:nvSpPr>
          <p:cNvPr id="8" name="页脚占位符 4"/>
          <p:cNvSpPr txBox="1">
            <a:spLocks/>
          </p:cNvSpPr>
          <p:nvPr userDrawn="1"/>
        </p:nvSpPr>
        <p:spPr bwMode="auto">
          <a:xfrm>
            <a:off x="3281960" y="6580584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dirty="0" err="1" smtClean="0">
                <a:solidFill>
                  <a:srgbClr val="0000FF"/>
                </a:solidFill>
              </a:rPr>
              <a:t>哈工大</a:t>
            </a:r>
            <a:r>
              <a:rPr lang="zh-CN" altLang="en-US" sz="1400" dirty="0" smtClean="0">
                <a:solidFill>
                  <a:srgbClr val="0000FF"/>
                </a:solidFill>
              </a:rPr>
              <a:t>计算机</a:t>
            </a:r>
            <a:r>
              <a:rPr lang="en-US" altLang="zh-CN" sz="1400" dirty="0" smtClean="0">
                <a:solidFill>
                  <a:srgbClr val="0000FF"/>
                </a:solidFill>
              </a:rPr>
              <a:t>/</a:t>
            </a:r>
            <a:r>
              <a:rPr lang="en-US" altLang="zh-CN" sz="1400" dirty="0" err="1" smtClean="0">
                <a:solidFill>
                  <a:srgbClr val="0000FF"/>
                </a:solidFill>
              </a:rPr>
              <a:t>软件学院</a:t>
            </a:r>
            <a:endParaRPr lang="en-US" altLang="zh-CN" sz="1400" dirty="0" smtClean="0">
              <a:solidFill>
                <a:srgbClr val="0000FF"/>
              </a:solidFill>
            </a:endParaRPr>
          </a:p>
        </p:txBody>
      </p:sp>
      <p:sp>
        <p:nvSpPr>
          <p:cNvPr id="9" name="灯片编号占位符 5"/>
          <p:cNvSpPr txBox="1">
            <a:spLocks/>
          </p:cNvSpPr>
          <p:nvPr userDrawn="1"/>
        </p:nvSpPr>
        <p:spPr bwMode="auto">
          <a:xfrm>
            <a:off x="6737948" y="6580584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F8D4963C-975C-41A8-A6C2-40000BC1F093}" type="slidenum">
              <a:rPr lang="en-US" altLang="zh-CN" sz="1400" smtClean="0">
                <a:solidFill>
                  <a:srgbClr val="FFCCCC"/>
                </a:solidFill>
              </a:rPr>
              <a:pPr/>
              <a:t>‹#›</a:t>
            </a:fld>
            <a:endParaRPr lang="en-US" altLang="zh-CN" sz="1400">
              <a:solidFill>
                <a:srgbClr val="FFCCCC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8917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 txBox="1">
            <a:spLocks/>
          </p:cNvSpPr>
          <p:nvPr userDrawn="1"/>
        </p:nvSpPr>
        <p:spPr bwMode="auto">
          <a:xfrm>
            <a:off x="767360" y="6580584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48E10B9D-D565-4C11-BA88-10AAF73A34CD}" type="datetime5">
              <a:rPr lang="zh-CN" altLang="en-US" sz="1400" smtClean="0">
                <a:solidFill>
                  <a:srgbClr val="CC0000"/>
                </a:solidFill>
                <a:ea typeface="楷体_GB2312" pitchFamily="49" charset="-122"/>
              </a:rPr>
              <a:pPr/>
              <a:t>2019/4/19</a:t>
            </a:fld>
            <a:endParaRPr lang="en-US" altLang="zh-CN" sz="1400" dirty="0" smtClean="0">
              <a:solidFill>
                <a:srgbClr val="CC0000"/>
              </a:solidFill>
              <a:ea typeface="楷体_GB2312" pitchFamily="49" charset="-122"/>
            </a:endParaRPr>
          </a:p>
        </p:txBody>
      </p:sp>
      <p:sp>
        <p:nvSpPr>
          <p:cNvPr id="8" name="页脚占位符 4"/>
          <p:cNvSpPr txBox="1">
            <a:spLocks/>
          </p:cNvSpPr>
          <p:nvPr userDrawn="1"/>
        </p:nvSpPr>
        <p:spPr bwMode="auto">
          <a:xfrm>
            <a:off x="3281960" y="6580584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dirty="0" err="1" smtClean="0">
                <a:solidFill>
                  <a:srgbClr val="0000FF"/>
                </a:solidFill>
              </a:rPr>
              <a:t>哈工大</a:t>
            </a:r>
            <a:r>
              <a:rPr lang="zh-CN" altLang="en-US" sz="1400" dirty="0" smtClean="0">
                <a:solidFill>
                  <a:srgbClr val="0000FF"/>
                </a:solidFill>
              </a:rPr>
              <a:t>计算机</a:t>
            </a:r>
            <a:r>
              <a:rPr lang="en-US" altLang="zh-CN" sz="1400" dirty="0" smtClean="0">
                <a:solidFill>
                  <a:srgbClr val="0000FF"/>
                </a:solidFill>
              </a:rPr>
              <a:t>/</a:t>
            </a:r>
            <a:r>
              <a:rPr lang="en-US" altLang="zh-CN" sz="1400" dirty="0" err="1" smtClean="0">
                <a:solidFill>
                  <a:srgbClr val="0000FF"/>
                </a:solidFill>
              </a:rPr>
              <a:t>软件学院</a:t>
            </a:r>
            <a:endParaRPr lang="en-US" altLang="zh-CN" sz="1400" dirty="0" smtClean="0">
              <a:solidFill>
                <a:srgbClr val="0000FF"/>
              </a:solidFill>
            </a:endParaRPr>
          </a:p>
        </p:txBody>
      </p:sp>
      <p:sp>
        <p:nvSpPr>
          <p:cNvPr id="9" name="灯片编号占位符 5"/>
          <p:cNvSpPr txBox="1">
            <a:spLocks/>
          </p:cNvSpPr>
          <p:nvPr userDrawn="1"/>
        </p:nvSpPr>
        <p:spPr bwMode="auto">
          <a:xfrm>
            <a:off x="6737948" y="6580584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F8D4963C-975C-41A8-A6C2-40000BC1F093}" type="slidenum">
              <a:rPr lang="en-US" altLang="zh-CN" sz="1400" smtClean="0">
                <a:solidFill>
                  <a:srgbClr val="FFCCCC"/>
                </a:solidFill>
              </a:rPr>
              <a:pPr/>
              <a:t>‹#›</a:t>
            </a:fld>
            <a:endParaRPr lang="en-US" altLang="zh-CN" sz="1400">
              <a:solidFill>
                <a:srgbClr val="FFCCCC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2952328" y="167585"/>
            <a:ext cx="5148064" cy="453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defRPr/>
            </a:pPr>
            <a:r>
              <a:rPr lang="zh-CN" altLang="en-US" b="1" dirty="0">
                <a:solidFill>
                  <a:srgbClr val="A50021"/>
                </a:solidFill>
                <a:cs typeface="Times New Roman" panose="02020603050405020304" pitchFamily="18" charset="0"/>
              </a:rPr>
              <a:t>实验</a:t>
            </a:r>
            <a:r>
              <a:rPr lang="en-US" altLang="zh-CN" b="1" dirty="0">
                <a:solidFill>
                  <a:srgbClr val="A50021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A50021"/>
                </a:solidFill>
                <a:cs typeface="Times New Roman" panose="02020603050405020304" pitchFamily="18" charset="0"/>
              </a:rPr>
              <a:t>：计算层架构实验</a:t>
            </a:r>
            <a:endParaRPr lang="en-US" altLang="zh-CN" b="1" dirty="0">
              <a:solidFill>
                <a:srgbClr val="A5002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 userDrawn="1"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 userDrawn="1"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15000"/>
              </a:spcAft>
              <a:buClr>
                <a:srgbClr val="FF822D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921100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200212301442778138"/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188"/>
            <a:ext cx="87376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1117600" y="5943600"/>
            <a:ext cx="45720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4926" y="88904"/>
            <a:ext cx="2664865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zh-CN" sz="2200" i="1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《</a:t>
            </a:r>
            <a:r>
              <a:rPr lang="zh-CN" altLang="en-US" sz="2200" i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软件架构与中间件</a:t>
            </a:r>
            <a:r>
              <a:rPr lang="en-US" altLang="zh-CN" sz="2200" i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》</a:t>
            </a:r>
            <a:endParaRPr lang="en-US" altLang="zh-CN" sz="2200" i="1" dirty="0">
              <a:solidFill>
                <a:srgbClr val="CC0066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  <a:p>
            <a:pPr algn="ctr" eaLnBrk="1" hangingPunct="1">
              <a:lnSpc>
                <a:spcPct val="60000"/>
              </a:lnSpc>
            </a:pPr>
            <a:r>
              <a:rPr lang="en-US" altLang="zh-CN" sz="14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 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533400" y="765179"/>
            <a:ext cx="8142288" cy="5483225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Line 11"/>
          <p:cNvSpPr>
            <a:spLocks noChangeShapeType="1"/>
          </p:cNvSpPr>
          <p:nvPr userDrawn="1"/>
        </p:nvSpPr>
        <p:spPr bwMode="auto">
          <a:xfrm>
            <a:off x="179512" y="476250"/>
            <a:ext cx="2519362" cy="0"/>
          </a:xfrm>
          <a:prstGeom prst="line">
            <a:avLst/>
          </a:prstGeom>
          <a:noFill/>
          <a:ln w="9525">
            <a:solidFill>
              <a:srgbClr val="A3A3A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Rectangle 14"/>
          <p:cNvSpPr>
            <a:spLocks noChangeArrowheads="1"/>
          </p:cNvSpPr>
          <p:nvPr userDrawn="1"/>
        </p:nvSpPr>
        <p:spPr bwMode="auto">
          <a:xfrm>
            <a:off x="1117600" y="5943600"/>
            <a:ext cx="45720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Line 17"/>
          <p:cNvSpPr>
            <a:spLocks noChangeShapeType="1"/>
          </p:cNvSpPr>
          <p:nvPr userDrawn="1"/>
        </p:nvSpPr>
        <p:spPr bwMode="auto">
          <a:xfrm>
            <a:off x="180430" y="505125"/>
            <a:ext cx="2519362" cy="0"/>
          </a:xfrm>
          <a:prstGeom prst="line">
            <a:avLst/>
          </a:prstGeom>
          <a:noFill/>
          <a:ln w="9525">
            <a:solidFill>
              <a:srgbClr val="A3A3A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itchFamily="49" charset="-122"/>
          <a:cs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0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91281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24172" y="619472"/>
            <a:ext cx="8496300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实验目的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95288" y="1484313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学习构建集群的方法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学会使用典型的负载均衡框架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学会使用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map-reduce</a:t>
            </a:r>
            <a:r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编程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能够灵活应用计算层中间件到实际系统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952328" y="167585"/>
            <a:ext cx="5148064" cy="453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defRPr/>
            </a:pPr>
            <a:r>
              <a:rPr lang="zh-CN" altLang="en-US" b="1" dirty="0" smtClean="0">
                <a:solidFill>
                  <a:srgbClr val="A50021"/>
                </a:solidFill>
                <a:cs typeface="Times New Roman" panose="02020603050405020304" pitchFamily="18" charset="0"/>
              </a:rPr>
              <a:t>实验</a:t>
            </a:r>
            <a:r>
              <a:rPr lang="en-US" altLang="zh-CN" b="1" dirty="0" smtClean="0">
                <a:solidFill>
                  <a:srgbClr val="A50021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solidFill>
                  <a:srgbClr val="A50021"/>
                </a:solidFill>
                <a:cs typeface="Times New Roman" panose="02020603050405020304" pitchFamily="18" charset="0"/>
              </a:rPr>
              <a:t>：计算层架构实验</a:t>
            </a:r>
            <a:endParaRPr lang="en-US" altLang="zh-CN" b="1" dirty="0">
              <a:solidFill>
                <a:srgbClr val="A5002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378803"/>
      </p:ext>
    </p:extLst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集群负载均衡实验</a:t>
            </a:r>
            <a:endParaRPr lang="zh-CN" altLang="en-US" sz="48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5. </a:t>
            </a:r>
            <a:r>
              <a:rPr lang="zh-CN" altLang="zh-CN" dirty="0" smtClean="0"/>
              <a:t>配置</a:t>
            </a:r>
            <a:r>
              <a:rPr lang="x-none" altLang="zh-CN" dirty="0"/>
              <a:t>nginx</a:t>
            </a:r>
            <a:r>
              <a:rPr lang="zh-CN" altLang="zh-CN" dirty="0"/>
              <a:t>的负载均衡</a:t>
            </a:r>
            <a:r>
              <a:rPr lang="zh-CN" altLang="zh-CN" dirty="0" smtClean="0"/>
              <a:t>文件，</a:t>
            </a:r>
            <a:r>
              <a:rPr lang="zh-CN" altLang="zh-CN" dirty="0"/>
              <a:t>并进行合理</a:t>
            </a:r>
            <a:r>
              <a:rPr lang="zh-CN" altLang="zh-CN" dirty="0" smtClean="0"/>
              <a:t>设置</a:t>
            </a:r>
            <a:r>
              <a:rPr lang="zh-CN" altLang="en-US" dirty="0" smtClean="0"/>
              <a:t>，实现负载均衡能力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en-US" altLang="zh-CN" dirty="0" smtClean="0"/>
              <a:t>e.g. </a:t>
            </a:r>
            <a:r>
              <a:rPr lang="en-US" altLang="zh-CN" dirty="0" err="1" smtClean="0"/>
              <a:t>lb</a:t>
            </a:r>
            <a:r>
              <a:rPr lang="zh-CN" altLang="en-US" dirty="0" smtClean="0"/>
              <a:t>负载</a:t>
            </a:r>
            <a:r>
              <a:rPr lang="en-US" altLang="zh-CN" dirty="0" smtClean="0"/>
              <a:t> </a:t>
            </a:r>
            <a:r>
              <a:rPr lang="zh-CN" altLang="en-US" dirty="0" smtClean="0"/>
              <a:t>服务器的配置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r>
              <a:rPr lang="en-US" altLang="zh-CN" dirty="0" smtClean="0"/>
              <a:t>e.g. Web01 </a:t>
            </a:r>
            <a:r>
              <a:rPr lang="zh-CN" altLang="en-US" dirty="0" smtClean="0"/>
              <a:t>服务器的简单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服务（</a:t>
            </a:r>
            <a:r>
              <a:rPr lang="en-US" altLang="zh-CN" dirty="0" smtClean="0"/>
              <a:t> Web02</a:t>
            </a:r>
            <a:r>
              <a:rPr lang="zh-CN" altLang="en-US" dirty="0" smtClean="0"/>
              <a:t>类似）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 smtClean="0"/>
              <a:t>重</a:t>
            </a:r>
            <a:r>
              <a:rPr lang="zh-CN" altLang="zh-CN" dirty="0"/>
              <a:t>启</a:t>
            </a:r>
            <a:r>
              <a:rPr lang="x-none" altLang="zh-CN" dirty="0"/>
              <a:t>nginx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1835696" y="2132856"/>
            <a:ext cx="3816424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x-none" altLang="zh-CN" sz="1200" dirty="0" smtClean="0"/>
              <a:t>http </a:t>
            </a:r>
            <a:r>
              <a:rPr lang="x-none" altLang="zh-CN" sz="1200" dirty="0"/>
              <a:t>{</a:t>
            </a:r>
            <a:endParaRPr lang="zh-CN" altLang="zh-CN" sz="1200" dirty="0"/>
          </a:p>
          <a:p>
            <a:r>
              <a:rPr lang="x-none" altLang="zh-CN" sz="1200" dirty="0"/>
              <a:t>    …</a:t>
            </a:r>
            <a:endParaRPr lang="zh-CN" altLang="zh-CN" sz="1200" dirty="0"/>
          </a:p>
          <a:p>
            <a:r>
              <a:rPr lang="x-none" altLang="zh-CN" sz="1200" dirty="0"/>
              <a:t>    upstream node {</a:t>
            </a:r>
            <a:endParaRPr lang="zh-CN" altLang="zh-CN" sz="1200" dirty="0"/>
          </a:p>
          <a:p>
            <a:r>
              <a:rPr lang="x-none" altLang="zh-CN" sz="1200" dirty="0"/>
              <a:t>    </a:t>
            </a:r>
            <a:r>
              <a:rPr lang="zh-CN" altLang="zh-CN" sz="1200" dirty="0"/>
              <a:t>　　</a:t>
            </a:r>
            <a:r>
              <a:rPr lang="x-none" altLang="zh-CN" sz="1200" dirty="0"/>
              <a:t>server </a:t>
            </a:r>
            <a:r>
              <a:rPr lang="en-US" altLang="zh-CN" sz="1200" dirty="0"/>
              <a:t>10.211.55.16</a:t>
            </a:r>
            <a:r>
              <a:rPr lang="x-none" altLang="zh-CN" sz="1200" dirty="0"/>
              <a:t>:80;</a:t>
            </a:r>
            <a:endParaRPr lang="zh-CN" altLang="zh-CN" sz="1200" dirty="0"/>
          </a:p>
          <a:p>
            <a:r>
              <a:rPr lang="x-none" altLang="zh-CN" sz="1200" dirty="0"/>
              <a:t>    </a:t>
            </a:r>
            <a:r>
              <a:rPr lang="zh-CN" altLang="zh-CN" sz="1200" dirty="0"/>
              <a:t>　　</a:t>
            </a:r>
            <a:r>
              <a:rPr lang="x-none" altLang="zh-CN" sz="1200" dirty="0"/>
              <a:t>server </a:t>
            </a:r>
            <a:r>
              <a:rPr lang="en-US" altLang="zh-CN" sz="1200" dirty="0"/>
              <a:t>10.211.55.17:</a:t>
            </a:r>
            <a:r>
              <a:rPr lang="x-none" altLang="zh-CN" sz="1200" dirty="0"/>
              <a:t>80;</a:t>
            </a:r>
            <a:endParaRPr lang="zh-CN" altLang="zh-CN" sz="1200" dirty="0"/>
          </a:p>
          <a:p>
            <a:r>
              <a:rPr lang="x-none" altLang="zh-CN" sz="1200" dirty="0"/>
              <a:t>}</a:t>
            </a:r>
            <a:endParaRPr lang="zh-CN" altLang="zh-CN" sz="1200" dirty="0"/>
          </a:p>
          <a:p>
            <a:r>
              <a:rPr lang="x-none" altLang="zh-CN" sz="1200" dirty="0"/>
              <a:t>    server {</a:t>
            </a:r>
            <a:endParaRPr lang="zh-CN" altLang="zh-CN" sz="1200" dirty="0"/>
          </a:p>
          <a:p>
            <a:r>
              <a:rPr lang="x-none" altLang="zh-CN" sz="1200" dirty="0"/>
              <a:t>        listen       80;</a:t>
            </a:r>
            <a:endParaRPr lang="zh-CN" altLang="zh-CN" sz="1200" dirty="0"/>
          </a:p>
          <a:p>
            <a:r>
              <a:rPr lang="x-none" altLang="zh-CN" sz="1200" dirty="0"/>
              <a:t>        server_name </a:t>
            </a:r>
            <a:r>
              <a:rPr lang="en-US" altLang="zh-CN" sz="1200" dirty="0"/>
              <a:t>10.211.55.15</a:t>
            </a:r>
            <a:r>
              <a:rPr lang="x-none" altLang="zh-CN" sz="1200" dirty="0"/>
              <a:t>;</a:t>
            </a:r>
            <a:endParaRPr lang="zh-CN" altLang="zh-CN" sz="1200" dirty="0"/>
          </a:p>
          <a:p>
            <a:r>
              <a:rPr lang="x-none" altLang="zh-CN" sz="1200" dirty="0"/>
              <a:t>        location / {</a:t>
            </a:r>
            <a:endParaRPr lang="zh-CN" altLang="zh-CN" sz="1200" dirty="0"/>
          </a:p>
          <a:p>
            <a:r>
              <a:rPr lang="x-none" altLang="zh-CN" sz="1200" dirty="0"/>
              <a:t>        </a:t>
            </a:r>
            <a:r>
              <a:rPr lang="zh-CN" altLang="zh-CN" sz="1200" dirty="0"/>
              <a:t>　　</a:t>
            </a:r>
            <a:r>
              <a:rPr lang="x-none" altLang="zh-CN" sz="1200" dirty="0"/>
              <a:t>proxy_pass http://node;</a:t>
            </a:r>
            <a:endParaRPr lang="zh-CN" altLang="zh-CN" sz="1200" dirty="0"/>
          </a:p>
          <a:p>
            <a:r>
              <a:rPr lang="x-none" altLang="zh-CN" sz="1200" dirty="0"/>
              <a:t>        </a:t>
            </a:r>
            <a:r>
              <a:rPr lang="zh-CN" altLang="zh-CN" sz="1200" dirty="0"/>
              <a:t>　　</a:t>
            </a:r>
            <a:r>
              <a:rPr lang="x-none" altLang="zh-CN" sz="1200" dirty="0"/>
              <a:t>include </a:t>
            </a:r>
            <a:r>
              <a:rPr lang="x-none" altLang="zh-CN" sz="1200" dirty="0">
                <a:solidFill>
                  <a:srgbClr val="FF0000"/>
                </a:solidFill>
              </a:rPr>
              <a:t>proxy_params</a:t>
            </a:r>
            <a:r>
              <a:rPr lang="x-none" altLang="zh-CN" sz="1200" dirty="0"/>
              <a:t>;  #</a:t>
            </a:r>
            <a:r>
              <a:rPr lang="zh-CN" altLang="zh-CN" sz="1200" dirty="0" smtClean="0"/>
              <a:t>需手动</a:t>
            </a:r>
            <a:r>
              <a:rPr lang="zh-CN" altLang="zh-CN" sz="1200" dirty="0"/>
              <a:t>创建</a:t>
            </a:r>
          </a:p>
          <a:p>
            <a:r>
              <a:rPr lang="x-none" altLang="zh-CN" sz="1200" dirty="0"/>
              <a:t>        }</a:t>
            </a:r>
            <a:endParaRPr lang="zh-CN" altLang="zh-CN" sz="1200" dirty="0"/>
          </a:p>
          <a:p>
            <a:r>
              <a:rPr lang="x-none" altLang="zh-CN" sz="1200" dirty="0"/>
              <a:t>    }</a:t>
            </a:r>
            <a:endParaRPr lang="zh-CN" altLang="zh-CN" sz="1200" dirty="0"/>
          </a:p>
          <a:p>
            <a:r>
              <a:rPr lang="x-none" altLang="zh-CN" sz="1200" dirty="0"/>
              <a:t>}</a:t>
            </a:r>
            <a:endParaRPr lang="zh-CN" altLang="en-US" sz="1050" dirty="0"/>
          </a:p>
        </p:txBody>
      </p:sp>
      <p:sp>
        <p:nvSpPr>
          <p:cNvPr id="5" name="矩形 4"/>
          <p:cNvSpPr/>
          <p:nvPr/>
        </p:nvSpPr>
        <p:spPr>
          <a:xfrm>
            <a:off x="4950544" y="36450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!important"/>
                <a:cs typeface="宋体" panose="02010600030101010101" pitchFamily="2" charset="-122"/>
              </a:rPr>
              <a:t> 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11387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集群负载均衡实验</a:t>
            </a:r>
            <a:endParaRPr lang="zh-CN" altLang="en-US" sz="48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5. </a:t>
            </a:r>
            <a:r>
              <a:rPr lang="zh-CN" altLang="zh-CN" dirty="0" smtClean="0"/>
              <a:t>配置</a:t>
            </a:r>
            <a:r>
              <a:rPr lang="x-none" altLang="zh-CN" dirty="0"/>
              <a:t>nginx</a:t>
            </a:r>
            <a:r>
              <a:rPr lang="zh-CN" altLang="zh-CN" dirty="0"/>
              <a:t>的负载均衡</a:t>
            </a:r>
            <a:r>
              <a:rPr lang="zh-CN" altLang="zh-CN" dirty="0" smtClean="0"/>
              <a:t>文件，</a:t>
            </a:r>
            <a:r>
              <a:rPr lang="zh-CN" altLang="zh-CN" dirty="0"/>
              <a:t>并进行合理</a:t>
            </a:r>
            <a:r>
              <a:rPr lang="zh-CN" altLang="zh-CN" dirty="0" smtClean="0"/>
              <a:t>设置</a:t>
            </a:r>
            <a:r>
              <a:rPr lang="zh-CN" altLang="en-US" dirty="0" smtClean="0"/>
              <a:t>，实现负载均衡能力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en-US" altLang="zh-CN" dirty="0" smtClean="0"/>
              <a:t>e.g. </a:t>
            </a:r>
            <a:r>
              <a:rPr lang="en-US" altLang="zh-CN" dirty="0" err="1" smtClean="0"/>
              <a:t>lb</a:t>
            </a:r>
            <a:r>
              <a:rPr lang="zh-CN" altLang="en-US" dirty="0" smtClean="0"/>
              <a:t>负载</a:t>
            </a:r>
            <a:r>
              <a:rPr lang="en-US" altLang="zh-CN" dirty="0" smtClean="0"/>
              <a:t> </a:t>
            </a:r>
            <a:r>
              <a:rPr lang="zh-CN" altLang="en-US" dirty="0" smtClean="0"/>
              <a:t>服务器配置的</a:t>
            </a:r>
            <a:r>
              <a:rPr lang="en-US" altLang="zh-CN" dirty="0" err="1" smtClean="0"/>
              <a:t>proxy_params</a:t>
            </a:r>
            <a:r>
              <a:rPr lang="zh-CN" altLang="zh-CN" dirty="0" smtClean="0"/>
              <a:t>文件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 smtClean="0"/>
              <a:t>文件</a:t>
            </a:r>
            <a:r>
              <a:rPr lang="zh-CN" altLang="zh-CN" dirty="0"/>
              <a:t>中存放代理的请求头相关参数</a:t>
            </a:r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 smtClean="0"/>
              <a:t>重</a:t>
            </a:r>
            <a:r>
              <a:rPr lang="zh-CN" altLang="zh-CN" dirty="0"/>
              <a:t>启</a:t>
            </a:r>
            <a:r>
              <a:rPr lang="x-none" altLang="zh-CN" dirty="0"/>
              <a:t>nginx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123728" y="2675528"/>
            <a:ext cx="3816424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x-none" altLang="zh-CN" sz="1400" dirty="0"/>
              <a:t>proxy_set_header Host $http_host;</a:t>
            </a:r>
            <a:endParaRPr lang="zh-CN" altLang="zh-CN" sz="1400" dirty="0"/>
          </a:p>
          <a:p>
            <a:r>
              <a:rPr lang="x-none" altLang="zh-CN" sz="1400" dirty="0"/>
              <a:t>proxy_set_header X-Real-IP $remote_addr;</a:t>
            </a:r>
            <a:endParaRPr lang="zh-CN" altLang="zh-CN" sz="1400" dirty="0"/>
          </a:p>
          <a:p>
            <a:r>
              <a:rPr lang="x-none" altLang="zh-CN" sz="1400" dirty="0"/>
              <a:t>proxy_set_header X-Forwarded-For $proxy_add_x_forwarded_for;</a:t>
            </a:r>
            <a:endParaRPr lang="zh-CN" altLang="zh-CN" sz="1400" dirty="0"/>
          </a:p>
          <a:p>
            <a:r>
              <a:rPr lang="x-none" altLang="zh-CN" sz="1400" dirty="0"/>
              <a:t> </a:t>
            </a:r>
            <a:endParaRPr lang="zh-CN" altLang="zh-CN" sz="1400" dirty="0"/>
          </a:p>
          <a:p>
            <a:r>
              <a:rPr lang="x-none" altLang="zh-CN" sz="1400" dirty="0"/>
              <a:t>proxy_connect_timeout 30;</a:t>
            </a:r>
            <a:endParaRPr lang="zh-CN" altLang="zh-CN" sz="1400" dirty="0"/>
          </a:p>
          <a:p>
            <a:r>
              <a:rPr lang="x-none" altLang="zh-CN" sz="1400" dirty="0"/>
              <a:t>proxy_send_timeout 60;</a:t>
            </a:r>
            <a:endParaRPr lang="zh-CN" altLang="zh-CN" sz="1400" dirty="0"/>
          </a:p>
          <a:p>
            <a:r>
              <a:rPr lang="x-none" altLang="zh-CN" sz="1400" dirty="0"/>
              <a:t>proxy_read_timeout 60;</a:t>
            </a:r>
            <a:endParaRPr lang="zh-CN" altLang="zh-CN" sz="1400" dirty="0"/>
          </a:p>
          <a:p>
            <a:r>
              <a:rPr lang="x-none" altLang="zh-CN" sz="1400" dirty="0"/>
              <a:t> </a:t>
            </a:r>
            <a:endParaRPr lang="zh-CN" altLang="zh-CN" sz="1400" dirty="0"/>
          </a:p>
          <a:p>
            <a:r>
              <a:rPr lang="x-none" altLang="zh-CN" sz="1400" dirty="0"/>
              <a:t>proxy_buffering on;</a:t>
            </a:r>
            <a:endParaRPr lang="zh-CN" altLang="zh-CN" sz="1400" dirty="0"/>
          </a:p>
          <a:p>
            <a:r>
              <a:rPr lang="x-none" altLang="zh-CN" sz="1400" dirty="0"/>
              <a:t>proxy_buffer_size 32k;</a:t>
            </a:r>
            <a:endParaRPr lang="zh-CN" altLang="zh-CN" sz="1400" dirty="0"/>
          </a:p>
          <a:p>
            <a:r>
              <a:rPr lang="x-none" altLang="zh-CN" sz="1400" dirty="0"/>
              <a:t>proxy_buffers 4 128k;</a:t>
            </a:r>
            <a:endParaRPr lang="zh-CN" altLang="zh-CN" sz="1400" dirty="0"/>
          </a:p>
        </p:txBody>
      </p:sp>
      <p:sp>
        <p:nvSpPr>
          <p:cNvPr id="5" name="矩形 4"/>
          <p:cNvSpPr/>
          <p:nvPr/>
        </p:nvSpPr>
        <p:spPr>
          <a:xfrm>
            <a:off x="4950544" y="36450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!important"/>
                <a:cs typeface="宋体" panose="02010600030101010101" pitchFamily="2" charset="-122"/>
              </a:rPr>
              <a:t> 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44115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集群负载均衡实验</a:t>
            </a:r>
            <a:endParaRPr lang="zh-CN" altLang="en-US" sz="48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6.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验证集群的基本负载均衡系统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dirty="0"/>
              <a:t>访问</a:t>
            </a:r>
            <a:r>
              <a:rPr lang="en-US" altLang="zh-CN" dirty="0" err="1" smtClean="0"/>
              <a:t>lb</a:t>
            </a:r>
            <a:r>
              <a:rPr lang="zh-CN" altLang="en-US" dirty="0" smtClean="0"/>
              <a:t>节点的</a:t>
            </a:r>
            <a:r>
              <a:rPr lang="en-US" altLang="zh-CN" dirty="0" err="1" smtClean="0"/>
              <a:t>nginx</a:t>
            </a:r>
            <a:r>
              <a:rPr lang="zh-CN" altLang="en-US" dirty="0"/>
              <a:t>，反复</a:t>
            </a:r>
            <a:r>
              <a:rPr lang="zh-CN" altLang="en-US" dirty="0" smtClean="0"/>
              <a:t>刷新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dirty="0"/>
              <a:t>你看到了</a:t>
            </a:r>
            <a:r>
              <a:rPr lang="zh-CN" altLang="en-US" dirty="0" smtClean="0"/>
              <a:t>什么？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950544" y="36450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!important"/>
                <a:cs typeface="宋体" panose="02010600030101010101" pitchFamily="2" charset="-122"/>
              </a:rPr>
              <a:t> 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66410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90418nginx负载演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8560" y="644660"/>
            <a:ext cx="9937104" cy="62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2176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集群负载均衡实验</a:t>
            </a:r>
            <a:endParaRPr lang="zh-CN" altLang="en-US" sz="48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7.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集群负载均衡算法验证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upstream</a:t>
            </a:r>
            <a:r>
              <a:rPr lang="zh-CN" altLang="en-US" dirty="0" smtClean="0"/>
              <a:t>块可以配置不同的负载均衡算法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 smtClean="0"/>
              <a:t>测试</a:t>
            </a:r>
            <a:r>
              <a:rPr lang="zh-CN" altLang="en-US" dirty="0" smtClean="0"/>
              <a:t>并对比</a:t>
            </a:r>
            <a:r>
              <a:rPr lang="zh-CN" altLang="zh-CN" dirty="0" smtClean="0"/>
              <a:t>至少</a:t>
            </a:r>
            <a:r>
              <a:rPr lang="zh-CN" altLang="zh-CN" dirty="0"/>
              <a:t>三种不同负载均衡算法（策略）的</a:t>
            </a:r>
            <a:r>
              <a:rPr lang="zh-CN" altLang="zh-CN" dirty="0" smtClean="0"/>
              <a:t>效果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 smtClean="0"/>
              <a:t>某个</a:t>
            </a:r>
            <a:r>
              <a:rPr lang="zh-CN" altLang="zh-CN" dirty="0"/>
              <a:t>机器宕机，服务是否不可用？为什么</a:t>
            </a:r>
            <a:r>
              <a:rPr lang="zh-CN" altLang="zh-CN" dirty="0" smtClean="0"/>
              <a:t>？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dirty="0" smtClean="0"/>
              <a:t>请根据本步骤的实验对比，给出你对负载均衡算法的理解和认识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4950544" y="36450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!important"/>
                <a:cs typeface="宋体" panose="02010600030101010101" pitchFamily="2" charset="-122"/>
              </a:rPr>
              <a:t> 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521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集群负载均衡实验</a:t>
            </a:r>
            <a:endParaRPr lang="zh-CN" altLang="en-US" sz="48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8.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应用负载均衡技术改造遗留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的“进销存”系统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dirty="0"/>
              <a:t>支持海量用户的在线高并发请求场景</a:t>
            </a:r>
            <a:endParaRPr lang="en-US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/>
              <a:t>请给出设计细节并分析负载均衡前后的</a:t>
            </a:r>
            <a:r>
              <a:rPr lang="zh-CN" altLang="zh-CN" dirty="0" smtClean="0"/>
              <a:t>区别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4950544" y="36450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!important"/>
                <a:cs typeface="宋体" panose="02010600030101010101" pitchFamily="2" charset="-122"/>
              </a:rPr>
              <a:t> 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00598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集群负载均衡实验</a:t>
            </a:r>
            <a:endParaRPr lang="zh-CN" altLang="en-US" sz="48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9.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迁移到真实集群环境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选做，加分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)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dirty="0" smtClean="0"/>
              <a:t>以上实验均是在虚拟集群下进行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dirty="0" smtClean="0"/>
              <a:t>请迁移到真实集群下重做负载均衡实验</a:t>
            </a:r>
            <a:endParaRPr lang="en-US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 smtClean="0"/>
              <a:t>请</a:t>
            </a:r>
            <a:r>
              <a:rPr lang="zh-CN" altLang="en-US" dirty="0" smtClean="0"/>
              <a:t>给出实验过程中需要注意的问题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smtClean="0"/>
              <a:t>比较并分析虚拟集群和真实集群下的异同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4950544" y="36450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!important"/>
                <a:cs typeface="宋体" panose="02010600030101010101" pitchFamily="2" charset="-122"/>
              </a:rPr>
              <a:t> 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34938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952328" y="167585"/>
            <a:ext cx="5148064" cy="453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 smtClean="0">
                <a:solidFill>
                  <a:srgbClr val="A50021"/>
                </a:solidFill>
                <a:cs typeface="Times New Roman" panose="02020603050405020304" pitchFamily="18" charset="0"/>
              </a:rPr>
              <a:t>实验</a:t>
            </a:r>
            <a:r>
              <a:rPr lang="en-US" altLang="zh-CN" b="1" dirty="0">
                <a:solidFill>
                  <a:srgbClr val="A50021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A50021"/>
                </a:solidFill>
                <a:cs typeface="Times New Roman" panose="02020603050405020304" pitchFamily="18" charset="0"/>
              </a:rPr>
              <a:t>：计算层架构</a:t>
            </a:r>
            <a:r>
              <a:rPr lang="zh-CN" altLang="en-US" b="1" dirty="0" smtClean="0">
                <a:solidFill>
                  <a:srgbClr val="A50021"/>
                </a:solidFill>
                <a:cs typeface="Times New Roman" panose="02020603050405020304" pitchFamily="18" charset="0"/>
              </a:rPr>
              <a:t>实验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实验要求：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组队：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人结对成组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内容：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2+1 (2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个必选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个任选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nginx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集群负载均衡实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验（必选）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2.2 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hadoop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分布式计算实验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（必选）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2.3 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activeMQ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异步消息推送实验（可选）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/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结合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软件过程与工具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课程中进销存系统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或其他实际软件系统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进行计算层架构重构，支持海量用户的在线高并发请求场景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/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应该出关键过程的细节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/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83903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952328" y="167585"/>
            <a:ext cx="5148064" cy="453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defRPr/>
            </a:pPr>
            <a:r>
              <a:rPr lang="zh-CN" altLang="en-US" b="1" dirty="0">
                <a:solidFill>
                  <a:srgbClr val="A50021"/>
                </a:solidFill>
                <a:cs typeface="Times New Roman" panose="02020603050405020304" pitchFamily="18" charset="0"/>
              </a:rPr>
              <a:t>实验</a:t>
            </a:r>
            <a:r>
              <a:rPr lang="en-US" altLang="zh-CN" b="1" dirty="0">
                <a:solidFill>
                  <a:srgbClr val="A50021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A50021"/>
                </a:solidFill>
                <a:cs typeface="Times New Roman" panose="02020603050405020304" pitchFamily="18" charset="0"/>
              </a:rPr>
              <a:t>：计算层架构实验</a:t>
            </a:r>
            <a:endParaRPr lang="en-US" altLang="zh-CN" b="1" dirty="0">
              <a:solidFill>
                <a:srgbClr val="A5002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实验要求：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15000"/>
              </a:spcAft>
              <a:buClr>
                <a:srgbClr val="FF822D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3.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实验过程要求：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marL="457200" marR="0" lvl="1" indent="-227013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15000"/>
              </a:spcAft>
              <a:buClr>
                <a:srgbClr val="FF822D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提交设计、实现、分析和测试文档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marR="0" lvl="1" indent="-227013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15000"/>
              </a:spcAft>
              <a:buClr>
                <a:srgbClr val="FF822D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编程与测试必须结对完成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marR="0" lvl="1" indent="-227013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15000"/>
              </a:spcAft>
              <a:buClr>
                <a:srgbClr val="FF822D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结对编程需要提供现场照片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buClr>
                <a:srgbClr val="FF822D"/>
              </a:buClr>
              <a:buNone/>
              <a:defRPr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实验提交物、结果考核：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提交文档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程序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次实验</a:t>
            </a:r>
            <a:r>
              <a:rPr lang="zh-CN" altLang="en-US" b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课检查进度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，截止时间详见课程主页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成绩评定：过程考核占</a:t>
            </a:r>
            <a:r>
              <a:rPr lang="en-US" altLang="zh-CN" b="1" noProof="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0%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，程序结果占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0%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6480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集群负载均衡实验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1. </a:t>
            </a:r>
            <a:r>
              <a:rPr lang="zh-CN" altLang="en-US" noProof="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建立虚拟机环境 （提供</a:t>
            </a:r>
            <a:r>
              <a:rPr lang="en-US" altLang="zh-CN" noProof="0" dirty="0" err="1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Windws</a:t>
            </a:r>
            <a:r>
              <a:rPr lang="zh-CN" altLang="en-US" noProof="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版基本虚拟机系统</a:t>
            </a:r>
            <a:r>
              <a:rPr lang="en-US" altLang="zh-CN" noProof="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+</a:t>
            </a:r>
            <a:r>
              <a:rPr lang="zh-CN" altLang="en-US" noProof="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内含部分软件）</a:t>
            </a:r>
            <a:endParaRPr lang="en-US" altLang="zh-CN" noProof="0" dirty="0" smtClean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下载</a:t>
            </a:r>
            <a:r>
              <a:rPr lang="x-none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vmware station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(Win)</a:t>
            </a: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x-none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parallel desktop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MacOS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，安装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好</a:t>
            </a: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虚拟机环境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下载并安装</a:t>
            </a:r>
            <a:r>
              <a:rPr lang="x-none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ubuntu16.04</a:t>
            </a: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，安装进虚拟机。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设置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网络参数，保证可以访问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internet</a:t>
            </a:r>
          </a:p>
          <a:p>
            <a:pPr marL="0" lvl="0" indent="0" eaLnBrk="1" hangingPunct="1">
              <a:buClr>
                <a:srgbClr val="FF822D"/>
              </a:buClr>
              <a:buNone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284984"/>
            <a:ext cx="5190359" cy="365198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64288" y="4797152"/>
            <a:ext cx="1439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用户名：</a:t>
            </a:r>
            <a:r>
              <a:rPr lang="en-US" altLang="zh-CN" sz="1400" b="1" dirty="0" err="1" smtClean="0">
                <a:solidFill>
                  <a:srgbClr val="FF0000"/>
                </a:solidFill>
              </a:rPr>
              <a:t>sam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zh-CN" altLang="en-US" sz="1400" b="1" dirty="0" smtClean="0">
                <a:solidFill>
                  <a:srgbClr val="FF0000"/>
                </a:solidFill>
              </a:rPr>
              <a:t>密码：</a:t>
            </a:r>
            <a:r>
              <a:rPr lang="en-US" altLang="zh-CN" sz="1400" b="1" dirty="0" err="1" smtClean="0">
                <a:solidFill>
                  <a:srgbClr val="FF0000"/>
                </a:solidFill>
              </a:rPr>
              <a:t>sam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771098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sz="48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搭建基本的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框架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/>
              <a:t>在</a:t>
            </a:r>
            <a:r>
              <a:rPr lang="x-none" altLang="zh-CN" dirty="0"/>
              <a:t>ubuntu 16.04</a:t>
            </a:r>
            <a:r>
              <a:rPr lang="zh-CN" altLang="zh-CN" dirty="0"/>
              <a:t>系统里安装</a:t>
            </a:r>
            <a:r>
              <a:rPr lang="x-none" altLang="zh-CN" dirty="0" smtClean="0"/>
              <a:t>nginx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dirty="0" smtClean="0"/>
              <a:t>练习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的基本操作（启动、重启、停止等）</a:t>
            </a:r>
            <a:endParaRPr lang="en-US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 smtClean="0"/>
              <a:t>配置单机</a:t>
            </a:r>
            <a:r>
              <a:rPr lang="en-US" altLang="zh-CN" dirty="0" err="1" smtClean="0"/>
              <a:t>nginx</a:t>
            </a:r>
            <a:r>
              <a:rPr lang="zh-CN" altLang="zh-CN" dirty="0" smtClean="0"/>
              <a:t>环境。</a:t>
            </a:r>
            <a:r>
              <a:rPr lang="zh-CN" altLang="zh-CN" dirty="0"/>
              <a:t>主配置文件在</a:t>
            </a:r>
            <a:r>
              <a:rPr lang="en-US" altLang="zh-CN" dirty="0"/>
              <a:t>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nginx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nginx.conf</a:t>
            </a:r>
            <a:r>
              <a:rPr lang="zh-CN" altLang="zh-CN" dirty="0"/>
              <a:t>，主配置文件可以通过</a:t>
            </a:r>
            <a:r>
              <a:rPr lang="en-US" altLang="zh-CN" dirty="0"/>
              <a:t>include</a:t>
            </a:r>
            <a:r>
              <a:rPr lang="zh-CN" altLang="zh-CN" dirty="0"/>
              <a:t>语句引入额外</a:t>
            </a:r>
            <a:r>
              <a:rPr lang="zh-CN" altLang="zh-CN" dirty="0" smtClean="0"/>
              <a:t>配置文件</a:t>
            </a:r>
            <a:endParaRPr lang="en-US" altLang="zh-CN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187624" y="2132856"/>
            <a:ext cx="338437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sudo</a:t>
            </a:r>
            <a:r>
              <a:rPr lang="en-US" altLang="zh-CN" sz="1400" dirty="0" smtClean="0"/>
              <a:t> apt-get update</a:t>
            </a:r>
          </a:p>
          <a:p>
            <a:r>
              <a:rPr lang="en-US" altLang="zh-CN" sz="1400" dirty="0" err="1" smtClean="0"/>
              <a:t>sudo</a:t>
            </a:r>
            <a:r>
              <a:rPr lang="en-US" altLang="zh-CN" sz="1400" dirty="0" smtClean="0"/>
              <a:t> apt-get install </a:t>
            </a:r>
            <a:r>
              <a:rPr lang="en-US" altLang="zh-CN" sz="1400" dirty="0" err="1" smtClean="0"/>
              <a:t>nginx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87624" y="3789040"/>
            <a:ext cx="3384376" cy="24622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user www-data</a:t>
            </a:r>
            <a:r>
              <a:rPr lang="en-US" altLang="zh-CN" sz="1400" dirty="0" smtClean="0"/>
              <a:t>;</a:t>
            </a:r>
          </a:p>
          <a:p>
            <a:r>
              <a:rPr lang="en-US" altLang="zh-CN" sz="1400" dirty="0" err="1" smtClean="0"/>
              <a:t>worker_processes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auto</a:t>
            </a:r>
            <a:r>
              <a:rPr lang="en-US" altLang="zh-CN" sz="1400" dirty="0" smtClean="0"/>
              <a:t>;</a:t>
            </a:r>
          </a:p>
          <a:p>
            <a:r>
              <a:rPr lang="en-US" altLang="zh-CN" sz="1400" dirty="0" err="1" smtClean="0"/>
              <a:t>pid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/run/</a:t>
            </a:r>
            <a:r>
              <a:rPr lang="en-US" altLang="zh-CN" sz="1400" dirty="0" err="1"/>
              <a:t>nginx.pid</a:t>
            </a:r>
            <a:r>
              <a:rPr lang="en-US" altLang="zh-CN" sz="1400" dirty="0" smtClean="0"/>
              <a:t>;</a:t>
            </a:r>
          </a:p>
          <a:p>
            <a:r>
              <a:rPr lang="en-US" altLang="zh-CN" sz="1400" dirty="0" smtClean="0"/>
              <a:t>events </a:t>
            </a:r>
            <a:r>
              <a:rPr lang="en-US" altLang="zh-CN" sz="1400" dirty="0"/>
              <a:t>{	</a:t>
            </a:r>
            <a:endParaRPr lang="en-US" altLang="zh-CN" sz="1400" dirty="0" smtClean="0"/>
          </a:p>
          <a:p>
            <a:r>
              <a:rPr lang="en-US" altLang="zh-CN" sz="1400" dirty="0" err="1" smtClean="0"/>
              <a:t>worker_connections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768</a:t>
            </a:r>
            <a:r>
              <a:rPr lang="en-US" altLang="zh-CN" sz="1400" dirty="0" smtClean="0"/>
              <a:t>;</a:t>
            </a:r>
          </a:p>
          <a:p>
            <a:r>
              <a:rPr lang="en-US" altLang="zh-CN" sz="1400" dirty="0" smtClean="0"/>
              <a:t>}</a:t>
            </a:r>
          </a:p>
          <a:p>
            <a:r>
              <a:rPr lang="en-US" altLang="zh-CN" sz="1400" dirty="0" smtClean="0"/>
              <a:t>…</a:t>
            </a:r>
          </a:p>
          <a:p>
            <a:r>
              <a:rPr lang="en-US" altLang="zh-CN" sz="1400" dirty="0" smtClean="0"/>
              <a:t>http </a:t>
            </a:r>
            <a:r>
              <a:rPr lang="en-US" altLang="zh-CN" sz="1400" dirty="0"/>
              <a:t>{	</a:t>
            </a:r>
            <a:endParaRPr lang="en-US" altLang="zh-CN" sz="1400" dirty="0" smtClean="0"/>
          </a:p>
          <a:p>
            <a:r>
              <a:rPr lang="en-US" altLang="zh-CN" sz="1400" dirty="0" smtClean="0"/>
              <a:t>include </a:t>
            </a:r>
            <a:r>
              <a:rPr lang="en-US" altLang="zh-CN" sz="1400" dirty="0"/>
              <a:t>/</a:t>
            </a:r>
            <a:r>
              <a:rPr lang="en-US" altLang="zh-CN" sz="1400" dirty="0" err="1"/>
              <a:t>etc</a:t>
            </a:r>
            <a:r>
              <a:rPr lang="en-US" altLang="zh-CN" sz="1400" dirty="0"/>
              <a:t>/</a:t>
            </a:r>
            <a:r>
              <a:rPr lang="en-US" altLang="zh-CN" sz="1400" dirty="0" err="1"/>
              <a:t>nginx</a:t>
            </a:r>
            <a:r>
              <a:rPr lang="en-US" altLang="zh-CN" sz="1400" dirty="0"/>
              <a:t>/</a:t>
            </a:r>
            <a:r>
              <a:rPr lang="en-US" altLang="zh-CN" sz="1400" dirty="0" err="1"/>
              <a:t>conf.d</a:t>
            </a:r>
            <a:r>
              <a:rPr lang="en-US" altLang="zh-CN" sz="1400" dirty="0"/>
              <a:t>/*.</a:t>
            </a:r>
            <a:r>
              <a:rPr lang="en-US" altLang="zh-CN" sz="1400" dirty="0" err="1"/>
              <a:t>conf</a:t>
            </a:r>
            <a:r>
              <a:rPr lang="en-US" altLang="zh-CN" sz="1400" dirty="0" smtClean="0"/>
              <a:t>; </a:t>
            </a:r>
          </a:p>
          <a:p>
            <a:r>
              <a:rPr lang="en-US" altLang="zh-CN" sz="1400" dirty="0" smtClean="0"/>
              <a:t>include </a:t>
            </a:r>
            <a:r>
              <a:rPr lang="en-US" altLang="zh-CN" sz="1400" dirty="0"/>
              <a:t>/</a:t>
            </a:r>
            <a:r>
              <a:rPr lang="en-US" altLang="zh-CN" sz="1400" dirty="0" err="1"/>
              <a:t>etc</a:t>
            </a:r>
            <a:r>
              <a:rPr lang="en-US" altLang="zh-CN" sz="1400" dirty="0"/>
              <a:t>/</a:t>
            </a:r>
            <a:r>
              <a:rPr lang="en-US" altLang="zh-CN" sz="1400" dirty="0" err="1"/>
              <a:t>nginx</a:t>
            </a:r>
            <a:r>
              <a:rPr lang="en-US" altLang="zh-CN" sz="1400" dirty="0"/>
              <a:t>/sites-enabled</a:t>
            </a:r>
            <a:r>
              <a:rPr lang="en-US" altLang="zh-CN" sz="1400" dirty="0" smtClean="0"/>
              <a:t>/*;</a:t>
            </a:r>
          </a:p>
          <a:p>
            <a:r>
              <a:rPr lang="en-US" altLang="zh-CN" sz="1400" dirty="0" smtClean="0"/>
              <a:t>}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759430"/>
            <a:ext cx="3745746" cy="24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2180"/>
      </p:ext>
    </p:extLst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集群负载均衡实验</a:t>
            </a:r>
            <a:endParaRPr lang="zh-CN" altLang="en-US" sz="48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zh-CN" dirty="0" smtClean="0"/>
              <a:t>自行</a:t>
            </a:r>
            <a:r>
              <a:rPr lang="zh-CN" altLang="zh-CN" dirty="0"/>
              <a:t>学习配置指令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r>
              <a:rPr lang="x-none" altLang="zh-CN" dirty="0" smtClean="0"/>
              <a:t>upstream</a:t>
            </a:r>
            <a:r>
              <a:rPr lang="zh-CN" altLang="zh-CN" dirty="0"/>
              <a:t>块的</a:t>
            </a:r>
            <a:r>
              <a:rPr lang="zh-CN" altLang="zh-CN" dirty="0" smtClean="0"/>
              <a:t>构成</a:t>
            </a:r>
            <a:r>
              <a:rPr lang="zh-CN" altLang="en-US" dirty="0" smtClean="0"/>
              <a:t>与含义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x-none" altLang="zh-CN" dirty="0" smtClean="0"/>
              <a:t>server</a:t>
            </a:r>
            <a:r>
              <a:rPr lang="zh-CN" altLang="zh-CN" dirty="0"/>
              <a:t>块的</a:t>
            </a:r>
            <a:r>
              <a:rPr lang="zh-CN" altLang="zh-CN" dirty="0" smtClean="0"/>
              <a:t>构成</a:t>
            </a:r>
            <a:r>
              <a:rPr lang="zh-CN" altLang="en-US" dirty="0" smtClean="0"/>
              <a:t>与含义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x-none" altLang="zh-CN" dirty="0" smtClean="0"/>
              <a:t>location</a:t>
            </a:r>
            <a:r>
              <a:rPr lang="zh-CN" altLang="zh-CN" dirty="0" smtClean="0"/>
              <a:t>构成</a:t>
            </a:r>
            <a:r>
              <a:rPr lang="zh-CN" altLang="en-US" dirty="0" smtClean="0"/>
              <a:t>与含义</a:t>
            </a:r>
            <a:endParaRPr lang="zh-CN" altLang="zh-CN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139685"/>
              </p:ext>
            </p:extLst>
          </p:nvPr>
        </p:nvGraphicFramePr>
        <p:xfrm>
          <a:off x="92075" y="92075"/>
          <a:ext cx="121443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包装程序外壳对象" showAsIcon="1" r:id="rId3" imgW="1215000" imgH="612000" progId="Package">
                  <p:embed/>
                </p:oleObj>
              </mc:Choice>
              <mc:Fallback>
                <p:oleObj name="包装程序外壳对象" showAsIcon="1" r:id="rId3" imgW="1215000" imgH="612000" progId="Packag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214438" cy="61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794414"/>
      </p:ext>
    </p:extLst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sz="48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zh-CN" dirty="0"/>
              <a:t>建立虚拟多机</a:t>
            </a:r>
            <a:r>
              <a:rPr lang="zh-CN" altLang="zh-CN" dirty="0" smtClean="0"/>
              <a:t>环境</a:t>
            </a:r>
            <a:r>
              <a:rPr lang="en-US" altLang="zh-CN" dirty="0" smtClean="0"/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至少三个</a:t>
            </a:r>
            <a:r>
              <a:rPr lang="en-US" altLang="zh-CN" dirty="0" smtClean="0"/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 smtClean="0"/>
              <a:t>复制</a:t>
            </a:r>
            <a:r>
              <a:rPr lang="zh-CN" altLang="zh-CN" dirty="0"/>
              <a:t>多份</a:t>
            </a:r>
            <a:r>
              <a:rPr lang="x-none" altLang="zh-CN" dirty="0"/>
              <a:t>ubuntu 16.04</a:t>
            </a:r>
            <a:r>
              <a:rPr lang="zh-CN" altLang="zh-CN" dirty="0"/>
              <a:t>的虚拟机文件，保证在虚拟机关机状态下修改其网卡</a:t>
            </a:r>
            <a:r>
              <a:rPr lang="x-none" altLang="zh-CN" dirty="0"/>
              <a:t>mac</a:t>
            </a:r>
            <a:r>
              <a:rPr lang="zh-CN" altLang="zh-CN" dirty="0"/>
              <a:t>地址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 smtClean="0"/>
              <a:t>虚拟机</a:t>
            </a:r>
            <a:r>
              <a:rPr lang="zh-CN" altLang="zh-CN" dirty="0"/>
              <a:t>开机后修改</a:t>
            </a:r>
            <a:r>
              <a:rPr lang="x-none" altLang="zh-CN" dirty="0"/>
              <a:t>ip</a:t>
            </a:r>
            <a:r>
              <a:rPr lang="zh-CN" altLang="zh-CN" dirty="0"/>
              <a:t>地址，让虚拟机之间可以互相</a:t>
            </a:r>
            <a:r>
              <a:rPr lang="zh-CN" altLang="zh-CN" dirty="0" smtClean="0"/>
              <a:t>访问</a:t>
            </a:r>
            <a:r>
              <a:rPr lang="en-US" altLang="zh-CN" dirty="0" smtClean="0"/>
              <a:t>(</a:t>
            </a:r>
            <a:r>
              <a:rPr lang="zh-CN" altLang="en-US" dirty="0" smtClean="0"/>
              <a:t>至少</a:t>
            </a:r>
            <a:r>
              <a:rPr lang="en-US" altLang="zh-CN" dirty="0" smtClean="0"/>
              <a:t>ping</a:t>
            </a:r>
            <a:r>
              <a:rPr lang="zh-CN" altLang="en-US" dirty="0" smtClean="0"/>
              <a:t>通，或者进一步可以互相</a:t>
            </a:r>
            <a:r>
              <a:rPr lang="en-US" altLang="zh-CN" dirty="0" err="1" smtClean="0"/>
              <a:t>ssh</a:t>
            </a:r>
            <a:r>
              <a:rPr lang="zh-CN" altLang="en-US" dirty="0" smtClean="0"/>
              <a:t>连接）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dirty="0"/>
          </a:p>
          <a:p>
            <a:pPr lvl="1" eaLnBrk="1" hangingPunct="1">
              <a:buClr>
                <a:srgbClr val="FF822D"/>
              </a:buClr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139685"/>
              </p:ext>
            </p:extLst>
          </p:nvPr>
        </p:nvGraphicFramePr>
        <p:xfrm>
          <a:off x="92075" y="92075"/>
          <a:ext cx="121443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包装程序外壳对象" showAsIcon="1" r:id="rId3" imgW="1215000" imgH="612000" progId="Package">
                  <p:embed/>
                </p:oleObj>
              </mc:Choice>
              <mc:Fallback>
                <p:oleObj name="包装程序外壳对象" showAsIcon="1" r:id="rId3" imgW="1215000" imgH="612000" progId="Packag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214438" cy="61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573016"/>
            <a:ext cx="4507977" cy="23391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852936"/>
            <a:ext cx="3669771" cy="39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97074"/>
      </p:ext>
    </p:extLst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sz="48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5. </a:t>
            </a:r>
            <a:r>
              <a:rPr lang="zh-CN" altLang="zh-CN" dirty="0" smtClean="0"/>
              <a:t>配置</a:t>
            </a:r>
            <a:r>
              <a:rPr lang="x-none" altLang="zh-CN" dirty="0"/>
              <a:t>nginx</a:t>
            </a:r>
            <a:r>
              <a:rPr lang="zh-CN" altLang="zh-CN" dirty="0"/>
              <a:t>的负载均衡</a:t>
            </a:r>
            <a:r>
              <a:rPr lang="zh-CN" altLang="zh-CN" dirty="0" smtClean="0"/>
              <a:t>文件，</a:t>
            </a:r>
            <a:r>
              <a:rPr lang="zh-CN" altLang="zh-CN" dirty="0"/>
              <a:t>并进行合理</a:t>
            </a:r>
            <a:r>
              <a:rPr lang="zh-CN" altLang="zh-CN" dirty="0" smtClean="0"/>
              <a:t>设置</a:t>
            </a:r>
            <a:r>
              <a:rPr lang="zh-CN" altLang="en-US" dirty="0" smtClean="0"/>
              <a:t>，实现负载均衡能力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 smtClean="0"/>
              <a:t>增加</a:t>
            </a:r>
            <a:r>
              <a:rPr lang="x-none" altLang="zh-CN" dirty="0" smtClean="0"/>
              <a:t>upstream</a:t>
            </a:r>
            <a:r>
              <a:rPr lang="zh-CN" altLang="en-US" dirty="0" smtClean="0"/>
              <a:t>块，列出可用的业务服务器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en-US" dirty="0" smtClean="0"/>
              <a:t>增加</a:t>
            </a:r>
            <a:r>
              <a:rPr lang="x-none" altLang="zh-CN" dirty="0" smtClean="0"/>
              <a:t>server</a:t>
            </a:r>
            <a:r>
              <a:rPr lang="zh-CN" altLang="zh-CN" dirty="0" smtClean="0"/>
              <a:t>块</a:t>
            </a:r>
            <a:r>
              <a:rPr lang="zh-CN" altLang="en-US" dirty="0" smtClean="0"/>
              <a:t>给出负载服务器参数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buClr>
                <a:srgbClr val="FF822D"/>
              </a:buClr>
              <a:buNone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28830"/>
              </p:ext>
            </p:extLst>
          </p:nvPr>
        </p:nvGraphicFramePr>
        <p:xfrm>
          <a:off x="1187624" y="3068960"/>
          <a:ext cx="6182443" cy="3297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Visio" r:id="rId3" imgW="5429402" imgH="2895488" progId="Visio.Drawing.15">
                  <p:embed/>
                </p:oleObj>
              </mc:Choice>
              <mc:Fallback>
                <p:oleObj name="Visio" r:id="rId3" imgW="5429402" imgH="289548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068960"/>
                        <a:ext cx="6182443" cy="32977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0050365"/>
      </p:ext>
    </p:extLst>
  </p:cSld>
  <p:clrMapOvr>
    <a:masterClrMapping/>
  </p:clrMapOvr>
  <p:transition spd="med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7" y="619472"/>
            <a:ext cx="8224837" cy="6492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Book Antiqua" panose="02040602050305030304" pitchFamily="18" charset="0"/>
                <a:ea typeface="楷体_GB2312" pitchFamily="49" charset="-122"/>
                <a:cs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noProof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.1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集群负载均衡实验</a:t>
            </a:r>
            <a:endParaRPr lang="zh-CN" altLang="en-US" sz="48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340768"/>
            <a:ext cx="8208962" cy="511333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822D"/>
              </a:buClr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5. </a:t>
            </a:r>
            <a:r>
              <a:rPr lang="zh-CN" altLang="zh-CN" dirty="0" smtClean="0"/>
              <a:t>配置</a:t>
            </a:r>
            <a:r>
              <a:rPr lang="x-none" altLang="zh-CN" dirty="0"/>
              <a:t>nginx</a:t>
            </a:r>
            <a:r>
              <a:rPr lang="zh-CN" altLang="zh-CN" dirty="0"/>
              <a:t>的负载均衡</a:t>
            </a:r>
            <a:r>
              <a:rPr lang="zh-CN" altLang="zh-CN" dirty="0" smtClean="0"/>
              <a:t>文件，</a:t>
            </a:r>
            <a:r>
              <a:rPr lang="zh-CN" altLang="zh-CN" dirty="0"/>
              <a:t>并进行合理</a:t>
            </a:r>
            <a:r>
              <a:rPr lang="zh-CN" altLang="zh-CN" dirty="0" smtClean="0"/>
              <a:t>设置</a:t>
            </a:r>
            <a:r>
              <a:rPr lang="zh-CN" altLang="en-US" dirty="0" smtClean="0"/>
              <a:t>，实现负载均衡能力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en-US" altLang="zh-CN" dirty="0" smtClean="0"/>
              <a:t>e.g. web01 </a:t>
            </a:r>
            <a:r>
              <a:rPr lang="zh-CN" altLang="en-US" dirty="0" smtClean="0"/>
              <a:t>服务器的配置（</a:t>
            </a:r>
            <a:r>
              <a:rPr lang="en-US" altLang="zh-CN" dirty="0"/>
              <a:t> </a:t>
            </a:r>
            <a:r>
              <a:rPr lang="en-US" altLang="zh-CN" dirty="0" smtClean="0"/>
              <a:t>web02</a:t>
            </a:r>
            <a:r>
              <a:rPr lang="zh-CN" altLang="en-US" dirty="0"/>
              <a:t>类似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822D"/>
              </a:buClr>
              <a:defRPr/>
            </a:pPr>
            <a:r>
              <a:rPr lang="en-US" altLang="zh-CN" dirty="0"/>
              <a:t>e.g. </a:t>
            </a:r>
            <a:r>
              <a:rPr lang="en-US" altLang="zh-CN" dirty="0" smtClean="0"/>
              <a:t>web01 </a:t>
            </a:r>
            <a:r>
              <a:rPr lang="zh-CN" altLang="en-US" dirty="0"/>
              <a:t>服务器</a:t>
            </a:r>
            <a:r>
              <a:rPr lang="zh-CN" altLang="en-US" dirty="0" smtClean="0"/>
              <a:t>的简单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en-US" altLang="zh-CN" dirty="0" smtClean="0"/>
              <a:t>web02</a:t>
            </a:r>
            <a:r>
              <a:rPr lang="zh-CN" altLang="en-US" dirty="0"/>
              <a:t>类似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dirty="0"/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dirty="0" smtClean="0"/>
          </a:p>
          <a:p>
            <a:pPr lvl="1" eaLnBrk="1" hangingPunct="1">
              <a:buClr>
                <a:srgbClr val="FF822D"/>
              </a:buClr>
              <a:defRPr/>
            </a:pPr>
            <a:r>
              <a:rPr lang="zh-CN" altLang="zh-CN" dirty="0"/>
              <a:t>重启</a:t>
            </a:r>
            <a:r>
              <a:rPr lang="x-none" altLang="zh-CN" dirty="0"/>
              <a:t>nginx</a:t>
            </a:r>
            <a:endParaRPr lang="zh-CN" altLang="zh-CN" dirty="0"/>
          </a:p>
          <a:p>
            <a:pPr lvl="1" eaLnBrk="1" hangingPunct="1">
              <a:buClr>
                <a:srgbClr val="FF822D"/>
              </a:buClr>
              <a:defRPr/>
            </a:pP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1907704" y="2204864"/>
            <a:ext cx="3816424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dirty="0" smtClean="0"/>
              <a:t>server </a:t>
            </a:r>
            <a:r>
              <a:rPr lang="en-US" altLang="zh-CN" sz="1400" dirty="0"/>
              <a:t>{</a:t>
            </a:r>
            <a:endParaRPr lang="zh-CN" altLang="zh-CN" sz="1400" dirty="0"/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dirty="0"/>
              <a:t>        listen       80;</a:t>
            </a:r>
            <a:endParaRPr lang="zh-CN" altLang="zh-CN" sz="1400" dirty="0"/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server_name</a:t>
            </a:r>
            <a:r>
              <a:rPr lang="en-US" altLang="zh-CN" sz="1400" dirty="0"/>
              <a:t>  10.211.55.16;</a:t>
            </a:r>
            <a:endParaRPr lang="zh-CN" altLang="zh-CN" sz="1400" dirty="0"/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dirty="0"/>
              <a:t>        location / {</a:t>
            </a:r>
            <a:endParaRPr lang="zh-CN" altLang="zh-CN" sz="1400" dirty="0"/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dirty="0"/>
              <a:t>        root /node;</a:t>
            </a:r>
            <a:endParaRPr lang="zh-CN" altLang="zh-CN" sz="1400" dirty="0"/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dirty="0"/>
              <a:t>            index  index.html index.htm;</a:t>
            </a:r>
            <a:endParaRPr lang="zh-CN" altLang="zh-CN" sz="1400" dirty="0"/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dirty="0"/>
              <a:t>        }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dirty="0" smtClean="0"/>
              <a:t>}</a:t>
            </a:r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4950544" y="36450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!important"/>
                <a:cs typeface="宋体" panose="02010600030101010101" pitchFamily="2" charset="-122"/>
              </a:rPr>
              <a:t> 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0334" y="4884842"/>
            <a:ext cx="3816424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dirty="0" err="1" smtClean="0"/>
              <a:t>mkdir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/node</a:t>
            </a:r>
            <a:br>
              <a:rPr lang="en-US" altLang="zh-CN" sz="1400" dirty="0"/>
            </a:br>
            <a:r>
              <a:rPr lang="en-US" altLang="zh-CN" sz="1400" dirty="0"/>
              <a:t>echo </a:t>
            </a:r>
            <a:r>
              <a:rPr lang="en-US" altLang="zh-CN" sz="1400" dirty="0" smtClean="0"/>
              <a:t>‘I’m web01 node' </a:t>
            </a:r>
            <a:r>
              <a:rPr lang="en-US" altLang="zh-CN" sz="1400" dirty="0"/>
              <a:t>&gt; /</a:t>
            </a:r>
            <a:r>
              <a:rPr lang="en-US" altLang="zh-CN" sz="1400" dirty="0" smtClean="0"/>
              <a:t>node/index.html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44971342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ITRUS">
  <a:themeElements>
    <a:clrScheme name="1_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1_CITRUS">
      <a:majorFont>
        <a:latin typeface="Book Antiqua"/>
        <a:ea typeface="楷体_GB2312"/>
        <a:cs typeface="宋体"/>
      </a:majorFont>
      <a:minorFont>
        <a:latin typeface="Book Antiqu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</TotalTime>
  <Words>892</Words>
  <Application>Microsoft Office PowerPoint</Application>
  <PresentationFormat>全屏显示(4:3)</PresentationFormat>
  <Paragraphs>167</Paragraphs>
  <Slides>16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Courier New!important</vt:lpstr>
      <vt:lpstr>华文行楷</vt:lpstr>
      <vt:lpstr>华文新魏</vt:lpstr>
      <vt:lpstr>楷体</vt:lpstr>
      <vt:lpstr>楷体_GB2312</vt:lpstr>
      <vt:lpstr>宋体</vt:lpstr>
      <vt:lpstr>Arial</vt:lpstr>
      <vt:lpstr>Book Antiqua</vt:lpstr>
      <vt:lpstr>Times New Roman</vt:lpstr>
      <vt:lpstr>Wingdings</vt:lpstr>
      <vt:lpstr>1_CITRUS</vt:lpstr>
      <vt:lpstr>包装程序外壳对象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软件工程 第一章 软件工程概论 1-1 软件工程概论</dc:title>
  <dc:creator>hitfgx</dc:creator>
  <cp:lastModifiedBy>Windows 用户</cp:lastModifiedBy>
  <cp:revision>125</cp:revision>
  <dcterms:modified xsi:type="dcterms:W3CDTF">2019-04-19T08:07:49Z</dcterms:modified>
</cp:coreProperties>
</file>